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310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37F70-B423-47E4-8F19-360AA39C44BF}" type="datetimeFigureOut">
              <a:rPr lang="en-US" smtClean="0"/>
              <a:pPr/>
              <a:t>4/6/2014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0B12E3-1CFD-49D9-A705-0A366646D5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40C835-AE54-4F05-A078-93586ECD8E5A}" type="slidenum">
              <a:rPr lang="en-US" altLang="en-US">
                <a:solidFill>
                  <a:prstClr val="black"/>
                </a:solidFill>
              </a:rPr>
              <a:pPr/>
              <a:t>43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902 w 5740"/>
                <a:gd name="T1" fmla="*/ 1 h 4316"/>
                <a:gd name="T2" fmla="*/ 0 w 5740"/>
                <a:gd name="T3" fmla="*/ 1 h 4316"/>
                <a:gd name="T4" fmla="*/ 0 w 5740"/>
                <a:gd name="T5" fmla="*/ 0 h 4316"/>
                <a:gd name="T6" fmla="*/ 5902 w 5740"/>
                <a:gd name="T7" fmla="*/ 0 h 4316"/>
                <a:gd name="T8" fmla="*/ 5902 w 5740"/>
                <a:gd name="T9" fmla="*/ 1 h 4316"/>
                <a:gd name="T10" fmla="*/ 5902 w 5740"/>
                <a:gd name="T11" fmla="*/ 1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8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8 w 382"/>
                  <a:gd name="T19" fmla="*/ 96 h 96"/>
                  <a:gd name="T20" fmla="*/ 272 w 382"/>
                  <a:gd name="T21" fmla="*/ 90 h 96"/>
                  <a:gd name="T22" fmla="*/ 320 w 382"/>
                  <a:gd name="T23" fmla="*/ 84 h 96"/>
                  <a:gd name="T24" fmla="*/ 361 w 382"/>
                  <a:gd name="T25" fmla="*/ 66 h 96"/>
                  <a:gd name="T26" fmla="*/ 391 w 382"/>
                  <a:gd name="T27" fmla="*/ 42 h 96"/>
                  <a:gd name="T28" fmla="*/ 385 w 382"/>
                  <a:gd name="T29" fmla="*/ 42 h 96"/>
                  <a:gd name="T30" fmla="*/ 355 w 382"/>
                  <a:gd name="T31" fmla="*/ 66 h 96"/>
                  <a:gd name="T32" fmla="*/ 314 w 382"/>
                  <a:gd name="T33" fmla="*/ 78 h 96"/>
                  <a:gd name="T34" fmla="*/ 272 w 382"/>
                  <a:gd name="T35" fmla="*/ 90 h 96"/>
                  <a:gd name="T36" fmla="*/ 218 w 382"/>
                  <a:gd name="T37" fmla="*/ 96 h 96"/>
                  <a:gd name="T38" fmla="*/ 218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8 w 185"/>
                  <a:gd name="T5" fmla="*/ 36 h 210"/>
                  <a:gd name="T6" fmla="*/ 164 w 185"/>
                  <a:gd name="T7" fmla="*/ 72 h 210"/>
                  <a:gd name="T8" fmla="*/ 170 w 185"/>
                  <a:gd name="T9" fmla="*/ 90 h 210"/>
                  <a:gd name="T10" fmla="*/ 176 w 185"/>
                  <a:gd name="T11" fmla="*/ 114 h 210"/>
                  <a:gd name="T12" fmla="*/ 170 w 185"/>
                  <a:gd name="T13" fmla="*/ 138 h 210"/>
                  <a:gd name="T14" fmla="*/ 158 w 185"/>
                  <a:gd name="T15" fmla="*/ 162 h 210"/>
                  <a:gd name="T16" fmla="*/ 128 w 185"/>
                  <a:gd name="T17" fmla="*/ 180 h 210"/>
                  <a:gd name="T18" fmla="*/ 90 w 185"/>
                  <a:gd name="T19" fmla="*/ 198 h 210"/>
                  <a:gd name="T20" fmla="*/ 105 w 185"/>
                  <a:gd name="T21" fmla="*/ 210 h 210"/>
                  <a:gd name="T22" fmla="*/ 140 w 185"/>
                  <a:gd name="T23" fmla="*/ 192 h 210"/>
                  <a:gd name="T24" fmla="*/ 170 w 185"/>
                  <a:gd name="T25" fmla="*/ 168 h 210"/>
                  <a:gd name="T26" fmla="*/ 188 w 185"/>
                  <a:gd name="T27" fmla="*/ 144 h 210"/>
                  <a:gd name="T28" fmla="*/ 194 w 185"/>
                  <a:gd name="T29" fmla="*/ 114 h 210"/>
                  <a:gd name="T30" fmla="*/ 188 w 185"/>
                  <a:gd name="T31" fmla="*/ 90 h 210"/>
                  <a:gd name="T32" fmla="*/ 182 w 185"/>
                  <a:gd name="T33" fmla="*/ 66 h 210"/>
                  <a:gd name="T34" fmla="*/ 164 w 185"/>
                  <a:gd name="T35" fmla="*/ 48 h 210"/>
                  <a:gd name="T36" fmla="*/ 140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697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6697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99DA5-9B84-4773-A144-AE0D829455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A202B-9C53-4BAC-95CE-5B1A44908C5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C8141-2131-4EDD-9739-012911C4D57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713DE-913E-45C3-B650-B31015DCB6D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38C91-54C6-4F11-A812-F4E8DB0595E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ABBC8-59CD-4BFD-B509-C326051758D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24BA5-8363-418D-92C6-6A7BE958511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7CAC7-E553-4E38-B36E-F3B0A459E80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CA98F-78EA-4A3E-B0B9-F17607E4229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32401-702E-4974-A883-117169EA11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8F81E-496C-40AF-9DA8-964234E5175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902 w 5740"/>
                <a:gd name="T1" fmla="*/ 1 h 4316"/>
                <a:gd name="T2" fmla="*/ 0 w 5740"/>
                <a:gd name="T3" fmla="*/ 1 h 4316"/>
                <a:gd name="T4" fmla="*/ 0 w 5740"/>
                <a:gd name="T5" fmla="*/ 0 h 4316"/>
                <a:gd name="T6" fmla="*/ 5902 w 5740"/>
                <a:gd name="T7" fmla="*/ 0 h 4316"/>
                <a:gd name="T8" fmla="*/ 5902 w 5740"/>
                <a:gd name="T9" fmla="*/ 1 h 4316"/>
                <a:gd name="T10" fmla="*/ 5902 w 5740"/>
                <a:gd name="T11" fmla="*/ 1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FFFFFF"/>
                </a:solidFill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6589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6590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6592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4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4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8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8 w 382"/>
                  <a:gd name="T19" fmla="*/ 96 h 96"/>
                  <a:gd name="T20" fmla="*/ 272 w 382"/>
                  <a:gd name="T21" fmla="*/ 90 h 96"/>
                  <a:gd name="T22" fmla="*/ 320 w 382"/>
                  <a:gd name="T23" fmla="*/ 84 h 96"/>
                  <a:gd name="T24" fmla="*/ 361 w 382"/>
                  <a:gd name="T25" fmla="*/ 66 h 96"/>
                  <a:gd name="T26" fmla="*/ 391 w 382"/>
                  <a:gd name="T27" fmla="*/ 42 h 96"/>
                  <a:gd name="T28" fmla="*/ 385 w 382"/>
                  <a:gd name="T29" fmla="*/ 42 h 96"/>
                  <a:gd name="T30" fmla="*/ 355 w 382"/>
                  <a:gd name="T31" fmla="*/ 66 h 96"/>
                  <a:gd name="T32" fmla="*/ 314 w 382"/>
                  <a:gd name="T33" fmla="*/ 78 h 96"/>
                  <a:gd name="T34" fmla="*/ 272 w 382"/>
                  <a:gd name="T35" fmla="*/ 90 h 96"/>
                  <a:gd name="T36" fmla="*/ 218 w 382"/>
                  <a:gd name="T37" fmla="*/ 96 h 96"/>
                  <a:gd name="T38" fmla="*/ 218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8 w 185"/>
                  <a:gd name="T5" fmla="*/ 36 h 210"/>
                  <a:gd name="T6" fmla="*/ 164 w 185"/>
                  <a:gd name="T7" fmla="*/ 72 h 210"/>
                  <a:gd name="T8" fmla="*/ 170 w 185"/>
                  <a:gd name="T9" fmla="*/ 90 h 210"/>
                  <a:gd name="T10" fmla="*/ 176 w 185"/>
                  <a:gd name="T11" fmla="*/ 114 h 210"/>
                  <a:gd name="T12" fmla="*/ 170 w 185"/>
                  <a:gd name="T13" fmla="*/ 138 h 210"/>
                  <a:gd name="T14" fmla="*/ 158 w 185"/>
                  <a:gd name="T15" fmla="*/ 162 h 210"/>
                  <a:gd name="T16" fmla="*/ 128 w 185"/>
                  <a:gd name="T17" fmla="*/ 180 h 210"/>
                  <a:gd name="T18" fmla="*/ 90 w 185"/>
                  <a:gd name="T19" fmla="*/ 198 h 210"/>
                  <a:gd name="T20" fmla="*/ 105 w 185"/>
                  <a:gd name="T21" fmla="*/ 210 h 210"/>
                  <a:gd name="T22" fmla="*/ 140 w 185"/>
                  <a:gd name="T23" fmla="*/ 192 h 210"/>
                  <a:gd name="T24" fmla="*/ 170 w 185"/>
                  <a:gd name="T25" fmla="*/ 168 h 210"/>
                  <a:gd name="T26" fmla="*/ 188 w 185"/>
                  <a:gd name="T27" fmla="*/ 144 h 210"/>
                  <a:gd name="T28" fmla="*/ 194 w 185"/>
                  <a:gd name="T29" fmla="*/ 114 h 210"/>
                  <a:gd name="T30" fmla="*/ 188 w 185"/>
                  <a:gd name="T31" fmla="*/ 90 h 210"/>
                  <a:gd name="T32" fmla="*/ 182 w 185"/>
                  <a:gd name="T33" fmla="*/ 66 h 210"/>
                  <a:gd name="T34" fmla="*/ 164 w 185"/>
                  <a:gd name="T35" fmla="*/ 48 h 210"/>
                  <a:gd name="T36" fmla="*/ 140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en-US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595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95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595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595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595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B3A0F7-52A4-4421-A272-71D9F293E197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733800"/>
            <a:ext cx="7772400" cy="517525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>UPPER GASTROINTESTINAL TRACT </a:t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5257800"/>
            <a:ext cx="5105400" cy="9906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Dr. Sama-ul-Haque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3500" y="152400"/>
            <a:ext cx="6477000" cy="6648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Muscularis externa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Inner circular muscular layer</a:t>
            </a:r>
          </a:p>
          <a:p>
            <a:pPr eaLnBrk="1" hangingPunct="1">
              <a:defRPr/>
            </a:pPr>
            <a:r>
              <a:rPr lang="en-US" dirty="0" smtClean="0"/>
              <a:t>Connective tissue containing </a:t>
            </a:r>
            <a:r>
              <a:rPr lang="en-US" dirty="0" err="1" smtClean="0"/>
              <a:t>myenteric</a:t>
            </a:r>
            <a:r>
              <a:rPr lang="en-US" dirty="0" smtClean="0"/>
              <a:t> plexus</a:t>
            </a:r>
          </a:p>
          <a:p>
            <a:pPr eaLnBrk="1" hangingPunct="1">
              <a:defRPr/>
            </a:pPr>
            <a:r>
              <a:rPr lang="en-US" dirty="0" smtClean="0"/>
              <a:t>Outer longitudinal muscular layer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2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371600"/>
            <a:ext cx="8839200" cy="4106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>
                <a:sym typeface="Wingdings" pitchFamily="2" charset="2"/>
              </a:rPr>
              <a:t>Adventitia and Serosa</a:t>
            </a:r>
            <a:br>
              <a:rPr lang="en-US" sz="4000" b="1" u="sng" smtClean="0">
                <a:sym typeface="Wingdings" pitchFamily="2" charset="2"/>
              </a:rPr>
            </a:br>
            <a:endParaRPr lang="en-US" sz="4000" b="1" u="sng" smtClean="0">
              <a:sym typeface="Wingdings" pitchFamily="2" charset="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8991600" cy="594360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      </a:t>
            </a:r>
            <a:r>
              <a:rPr lang="en-US" b="1" u="sng" dirty="0" smtClean="0"/>
              <a:t>Adventitia</a:t>
            </a:r>
          </a:p>
          <a:p>
            <a:pPr eaLnBrk="1" hangingPunct="1">
              <a:defRPr/>
            </a:pPr>
            <a:r>
              <a:rPr lang="en-US" dirty="0" smtClean="0"/>
              <a:t>Loose connective tissue        </a:t>
            </a:r>
          </a:p>
          <a:p>
            <a:pPr eaLnBrk="1" hangingPunct="1">
              <a:defRPr/>
            </a:pPr>
            <a:r>
              <a:rPr lang="en-US" dirty="0" smtClean="0"/>
              <a:t>Adipose tissue                 </a:t>
            </a:r>
          </a:p>
          <a:p>
            <a:pPr eaLnBrk="1" hangingPunct="1">
              <a:defRPr/>
            </a:pPr>
            <a:r>
              <a:rPr lang="en-US" dirty="0" smtClean="0"/>
              <a:t>Large blood vessels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u="sng" dirty="0" smtClean="0"/>
              <a:t>Serosa</a:t>
            </a:r>
            <a:r>
              <a:rPr lang="en-US" dirty="0" smtClean="0"/>
              <a:t> </a:t>
            </a:r>
          </a:p>
          <a:p>
            <a:pPr eaLnBrk="1" hangingPunct="1">
              <a:defRPr/>
            </a:pPr>
            <a:r>
              <a:rPr lang="en-US" dirty="0"/>
              <a:t>Mesothelium(simple squamous covering epithelium</a:t>
            </a:r>
            <a:r>
              <a:rPr lang="en-US" dirty="0" smtClean="0"/>
              <a:t>)</a:t>
            </a:r>
          </a:p>
          <a:p>
            <a:pPr eaLnBrk="1" hangingPunct="1">
              <a:defRPr/>
            </a:pPr>
            <a:r>
              <a:rPr lang="en-US" dirty="0"/>
              <a:t>Loose connective tissue        </a:t>
            </a:r>
          </a:p>
          <a:p>
            <a:pPr eaLnBrk="1" hangingPunct="1">
              <a:defRPr/>
            </a:pPr>
            <a:r>
              <a:rPr lang="en-US" dirty="0"/>
              <a:t>Adipose tissue                 </a:t>
            </a:r>
          </a:p>
          <a:p>
            <a:pPr eaLnBrk="1" hangingPunct="1">
              <a:defRPr/>
            </a:pPr>
            <a:r>
              <a:rPr lang="en-US" dirty="0" smtClean="0"/>
              <a:t>Rich </a:t>
            </a:r>
            <a:r>
              <a:rPr lang="en-US" dirty="0"/>
              <a:t>blood vessels </a:t>
            </a: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dirty="0" smtClean="0"/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00163" y="82550"/>
            <a:ext cx="6543675" cy="67167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98425"/>
            <a:ext cx="6553200" cy="6648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1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80975"/>
            <a:ext cx="6934200" cy="63261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/>
          <a:lstStyle/>
          <a:p>
            <a:pPr eaLnBrk="1" hangingPunct="1">
              <a:defRPr/>
            </a:pPr>
            <a:r>
              <a:rPr lang="en-US" u="sng" dirty="0" smtClean="0"/>
              <a:t>STOMACH</a:t>
            </a:r>
          </a:p>
        </p:txBody>
      </p:sp>
      <p:pic>
        <p:nvPicPr>
          <p:cNvPr id="19459" name="Picture 5" descr="1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5788" y="838200"/>
            <a:ext cx="7972425" cy="60023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i="1" u="sng" smtClean="0"/>
              <a:t>STOMACH</a:t>
            </a:r>
            <a:br>
              <a:rPr lang="en-US" sz="4000" b="1" i="1" u="sng" smtClean="0"/>
            </a:br>
            <a:endParaRPr lang="en-US" sz="4000" b="1" i="1" u="sng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  <a:defRPr/>
            </a:pPr>
            <a:r>
              <a:rPr lang="en-US" smtClean="0">
                <a:sym typeface="Wingdings" pitchFamily="2" charset="2"/>
              </a:rPr>
              <a:t>Mucosa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smtClean="0">
                <a:sym typeface="Wingdings" pitchFamily="2" charset="2"/>
              </a:rPr>
              <a:t>Submucosa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smtClean="0">
                <a:sym typeface="Wingdings" pitchFamily="2" charset="2"/>
              </a:rPr>
              <a:t>Muscularis externa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smtClean="0">
                <a:sym typeface="Wingdings" pitchFamily="2" charset="2"/>
              </a:rPr>
              <a:t>Serosa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00100" y="220663"/>
            <a:ext cx="7543800" cy="64087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Objectives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Discuss the microscopic structure of Esophagus.</a:t>
            </a:r>
          </a:p>
          <a:p>
            <a:pPr>
              <a:defRPr/>
            </a:pPr>
            <a:r>
              <a:rPr lang="en-US" dirty="0" smtClean="0"/>
              <a:t>Differentiate between the histological features of upper and lower parts of esophagus. </a:t>
            </a:r>
          </a:p>
          <a:p>
            <a:pPr>
              <a:defRPr/>
            </a:pPr>
            <a:r>
              <a:rPr lang="en-US" dirty="0" smtClean="0"/>
              <a:t>Discuss the microscopic structure of Stomach.</a:t>
            </a:r>
          </a:p>
          <a:p>
            <a:pPr>
              <a:defRPr/>
            </a:pPr>
            <a:r>
              <a:rPr lang="en-US" dirty="0" smtClean="0"/>
              <a:t>Discuss different types of cells and glands  present in stomach.</a:t>
            </a:r>
          </a:p>
          <a:p>
            <a:pPr>
              <a:defRPr/>
            </a:pPr>
            <a:r>
              <a:rPr lang="en-US" dirty="0" smtClean="0"/>
              <a:t>Discuss the </a:t>
            </a:r>
            <a:r>
              <a:rPr lang="en-US" dirty="0"/>
              <a:t>microscopic structure </a:t>
            </a:r>
            <a:r>
              <a:rPr lang="en-US" dirty="0" smtClean="0"/>
              <a:t>of Liver and Pancreas. 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Mucosa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Rugae or longitudinal folds</a:t>
            </a:r>
          </a:p>
          <a:p>
            <a:pPr eaLnBrk="1" hangingPunct="1">
              <a:defRPr/>
            </a:pPr>
            <a:r>
              <a:rPr lang="en-US" smtClean="0"/>
              <a:t>Gastric pits or foveolae  ( 0.2 mm )</a:t>
            </a:r>
          </a:p>
          <a:p>
            <a:pPr eaLnBrk="1" hangingPunct="1">
              <a:defRPr/>
            </a:pPr>
            <a:r>
              <a:rPr lang="en-US" smtClean="0"/>
              <a:t>Simple columnar epithelium</a:t>
            </a:r>
          </a:p>
          <a:p>
            <a:pPr eaLnBrk="1" hangingPunct="1">
              <a:defRPr/>
            </a:pPr>
            <a:r>
              <a:rPr lang="en-US" smtClean="0"/>
              <a:t>Lamina propria</a:t>
            </a:r>
          </a:p>
          <a:p>
            <a:pPr eaLnBrk="1" hangingPunct="1">
              <a:defRPr/>
            </a:pPr>
            <a:r>
              <a:rPr lang="en-US" smtClean="0"/>
              <a:t>Muscularis mucosa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1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33475" y="69850"/>
            <a:ext cx="6877050" cy="6705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Lamina propria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smtClean="0"/>
              <a:t>Cardiac glands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smtClean="0"/>
              <a:t>Fundic or gastric glands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smtClean="0"/>
              <a:t>Pyloric glands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1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2850" y="111125"/>
            <a:ext cx="6878638" cy="6705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Fundic or gastric glands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Simple branched tubular glands</a:t>
            </a:r>
          </a:p>
          <a:p>
            <a:pPr eaLnBrk="1" hangingPunct="1">
              <a:defRPr/>
            </a:pPr>
            <a:r>
              <a:rPr lang="en-US" smtClean="0"/>
              <a:t>Thickness: 30 – 50 </a:t>
            </a:r>
            <a:r>
              <a:rPr lang="en-US" smtClean="0">
                <a:cs typeface="Arial" charset="0"/>
              </a:rPr>
              <a:t>µm</a:t>
            </a:r>
          </a:p>
          <a:p>
            <a:pPr eaLnBrk="1" hangingPunct="1">
              <a:defRPr/>
            </a:pPr>
            <a:r>
              <a:rPr lang="en-US" smtClean="0"/>
              <a:t>Extends from bottom of the gastric pit to the muscularis mucosa.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1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5350" y="152400"/>
            <a:ext cx="7029450" cy="6607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60387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/>
              <a:t>Different cells in the gland</a:t>
            </a:r>
          </a:p>
        </p:txBody>
      </p:sp>
      <p:pic>
        <p:nvPicPr>
          <p:cNvPr id="28675" name="Picture 4" descr="2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000125"/>
            <a:ext cx="5334000" cy="57261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9699" name="Picture 11" descr="&#10;24.12b.jpg                                                     000082F7tor15014                       B8893C0B: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52400"/>
            <a:ext cx="6705600" cy="65293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Chief or peptic cell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Lies near the base</a:t>
            </a:r>
          </a:p>
          <a:p>
            <a:pPr eaLnBrk="1" hangingPunct="1">
              <a:defRPr/>
            </a:pPr>
            <a:r>
              <a:rPr lang="en-US" smtClean="0"/>
              <a:t>Shape:    Cuboidal</a:t>
            </a:r>
          </a:p>
          <a:p>
            <a:pPr eaLnBrk="1" hangingPunct="1">
              <a:defRPr/>
            </a:pPr>
            <a:r>
              <a:rPr lang="en-US" smtClean="0"/>
              <a:t>Nucleus:  Rounded</a:t>
            </a:r>
          </a:p>
          <a:p>
            <a:pPr eaLnBrk="1" hangingPunct="1">
              <a:defRPr/>
            </a:pPr>
            <a:r>
              <a:rPr lang="en-US" smtClean="0"/>
              <a:t>Contains Zymogen granules</a:t>
            </a:r>
          </a:p>
          <a:p>
            <a:pPr eaLnBrk="1" hangingPunct="1">
              <a:defRPr/>
            </a:pPr>
            <a:r>
              <a:rPr lang="en-US" smtClean="0"/>
              <a:t>Basophilic</a:t>
            </a:r>
          </a:p>
          <a:p>
            <a:pPr eaLnBrk="1" hangingPunct="1">
              <a:defRPr/>
            </a:pPr>
            <a:r>
              <a:rPr lang="en-US" smtClean="0"/>
              <a:t>Secretes pepsin and lipase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Parietal or oxyntic cell</a:t>
            </a:r>
            <a:br>
              <a:rPr lang="en-US" sz="4000" b="1" u="sng" smtClean="0"/>
            </a:br>
            <a:endParaRPr lang="en-US" sz="4000" b="1" u="sng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Lies near the apex</a:t>
            </a:r>
          </a:p>
          <a:p>
            <a:pPr eaLnBrk="1" hangingPunct="1">
              <a:defRPr/>
            </a:pPr>
            <a:r>
              <a:rPr lang="en-US" smtClean="0"/>
              <a:t>Shape:   Oval</a:t>
            </a:r>
          </a:p>
          <a:p>
            <a:pPr eaLnBrk="1" hangingPunct="1">
              <a:defRPr/>
            </a:pPr>
            <a:r>
              <a:rPr lang="en-US" smtClean="0"/>
              <a:t>Nucleus:  Spherical and central</a:t>
            </a:r>
          </a:p>
          <a:p>
            <a:pPr eaLnBrk="1" hangingPunct="1">
              <a:defRPr/>
            </a:pPr>
            <a:r>
              <a:rPr lang="en-US" smtClean="0"/>
              <a:t>Diameter: 25 </a:t>
            </a:r>
            <a:r>
              <a:rPr lang="en-US" smtClean="0">
                <a:cs typeface="Arial" charset="0"/>
              </a:rPr>
              <a:t>µm</a:t>
            </a:r>
          </a:p>
          <a:p>
            <a:pPr eaLnBrk="1" hangingPunct="1">
              <a:defRPr/>
            </a:pPr>
            <a:r>
              <a:rPr lang="en-US" smtClean="0"/>
              <a:t>Eosinophilic</a:t>
            </a:r>
          </a:p>
          <a:p>
            <a:pPr eaLnBrk="1" hangingPunct="1">
              <a:defRPr/>
            </a:pPr>
            <a:r>
              <a:rPr lang="en-US" smtClean="0"/>
              <a:t>Have intracellular canalicular system</a:t>
            </a:r>
          </a:p>
          <a:p>
            <a:pPr eaLnBrk="1" hangingPunct="1">
              <a:defRPr/>
            </a:pPr>
            <a:r>
              <a:rPr lang="en-US" smtClean="0"/>
              <a:t>Secretes Gastric acid and Intrinsic factor</a:t>
            </a:r>
          </a:p>
          <a:p>
            <a:pPr eaLnBrk="1" hangingPunct="1"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u="sng" smtClean="0"/>
              <a:t>GASTROINTESTINAL TRACT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52400" y="1600200"/>
            <a:ext cx="4343400" cy="5105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ym typeface="Wingdings" pitchFamily="2" charset="2"/>
              </a:rPr>
              <a:t>  HISTOLOGICAL CHARACTERISTICS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sym typeface="Wingdings" pitchFamily="2" charset="2"/>
            </a:endParaRPr>
          </a:p>
          <a:p>
            <a:pPr eaLnBrk="1" hangingPunct="1">
              <a:defRPr/>
            </a:pPr>
            <a:r>
              <a:rPr lang="en-US" dirty="0" smtClean="0">
                <a:sym typeface="Wingdings" pitchFamily="2" charset="2"/>
              </a:rPr>
              <a:t>Mucosa</a:t>
            </a:r>
          </a:p>
          <a:p>
            <a:pPr eaLnBrk="1" hangingPunct="1">
              <a:defRPr/>
            </a:pPr>
            <a:r>
              <a:rPr lang="en-US" dirty="0" err="1" smtClean="0">
                <a:sym typeface="Wingdings" pitchFamily="2" charset="2"/>
              </a:rPr>
              <a:t>Submucosa</a:t>
            </a:r>
            <a:endParaRPr lang="en-US" dirty="0" smtClean="0">
              <a:sym typeface="Wingdings" pitchFamily="2" charset="2"/>
            </a:endParaRPr>
          </a:p>
          <a:p>
            <a:pPr eaLnBrk="1" hangingPunct="1">
              <a:defRPr/>
            </a:pPr>
            <a:r>
              <a:rPr lang="en-US" dirty="0" err="1" smtClean="0">
                <a:sym typeface="Wingdings" pitchFamily="2" charset="2"/>
              </a:rPr>
              <a:t>Muscularis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externa</a:t>
            </a:r>
            <a:endParaRPr lang="en-US" dirty="0" smtClean="0">
              <a:sym typeface="Wingdings" pitchFamily="2" charset="2"/>
            </a:endParaRPr>
          </a:p>
          <a:p>
            <a:pPr eaLnBrk="1" hangingPunct="1">
              <a:defRPr/>
            </a:pPr>
            <a:r>
              <a:rPr lang="en-US" dirty="0" smtClean="0">
                <a:sym typeface="Wingdings" pitchFamily="2" charset="2"/>
              </a:rPr>
              <a:t>Adventitia and Serosa</a:t>
            </a:r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905000"/>
            <a:ext cx="4792663" cy="4035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Neuroendocrine or G cells</a:t>
            </a:r>
            <a:br>
              <a:rPr lang="en-US" sz="4000" b="1" u="sng" smtClean="0"/>
            </a:br>
            <a:r>
              <a:rPr lang="en-US" sz="4000" smtClean="0"/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Lies in the body and fundus frequently</a:t>
            </a:r>
          </a:p>
          <a:p>
            <a:pPr eaLnBrk="1" hangingPunct="1">
              <a:defRPr/>
            </a:pPr>
            <a:r>
              <a:rPr lang="en-US" smtClean="0"/>
              <a:t>Lies near the base of the gland</a:t>
            </a:r>
          </a:p>
          <a:p>
            <a:pPr eaLnBrk="1" hangingPunct="1">
              <a:defRPr/>
            </a:pPr>
            <a:r>
              <a:rPr lang="en-US" smtClean="0"/>
              <a:t>Irregular nucleus</a:t>
            </a:r>
          </a:p>
          <a:p>
            <a:pPr eaLnBrk="1" hangingPunct="1">
              <a:defRPr/>
            </a:pPr>
            <a:r>
              <a:rPr lang="en-US" smtClean="0"/>
              <a:t>Cytoplasm contains secretory granules</a:t>
            </a:r>
          </a:p>
          <a:p>
            <a:pPr eaLnBrk="1" hangingPunct="1">
              <a:defRPr/>
            </a:pPr>
            <a:r>
              <a:rPr lang="en-US" smtClean="0"/>
              <a:t>Secretes gastrin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Mucous neck cells</a:t>
            </a:r>
            <a:br>
              <a:rPr lang="en-US" sz="4000" b="1" u="sng" smtClean="0"/>
            </a:br>
            <a:endParaRPr lang="en-US" sz="4000" b="1" u="sng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Lies in the neck of the gland</a:t>
            </a:r>
          </a:p>
          <a:p>
            <a:pPr eaLnBrk="1" hangingPunct="1">
              <a:defRPr/>
            </a:pPr>
            <a:r>
              <a:rPr lang="en-US" smtClean="0"/>
              <a:t>Contain apical secretory vesicles having mucin.</a:t>
            </a:r>
          </a:p>
          <a:p>
            <a:pPr eaLnBrk="1" hangingPunct="1">
              <a:defRPr/>
            </a:pPr>
            <a:r>
              <a:rPr lang="en-US" smtClean="0"/>
              <a:t>Nucleus:  Spherical and basal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Cardiac glands</a:t>
            </a:r>
            <a:br>
              <a:rPr lang="en-US" sz="4000" b="1" u="sng" smtClean="0"/>
            </a:br>
            <a:endParaRPr lang="en-US" sz="4000" b="1" u="sng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Mainly simple tubular glands</a:t>
            </a:r>
          </a:p>
          <a:p>
            <a:pPr eaLnBrk="1" hangingPunct="1">
              <a:defRPr/>
            </a:pPr>
            <a:r>
              <a:rPr lang="en-US" smtClean="0"/>
              <a:t>Few compound branched tubular glands</a:t>
            </a:r>
          </a:p>
          <a:p>
            <a:pPr eaLnBrk="1" hangingPunct="1">
              <a:defRPr/>
            </a:pPr>
            <a:r>
              <a:rPr lang="en-US" smtClean="0"/>
              <a:t>Mucus secreting cells are predominant.</a:t>
            </a:r>
          </a:p>
          <a:p>
            <a:pPr eaLnBrk="1" hangingPunct="1">
              <a:defRPr/>
            </a:pPr>
            <a:r>
              <a:rPr lang="en-US" smtClean="0"/>
              <a:t>Few Parietal and chief cells</a:t>
            </a:r>
          </a:p>
          <a:p>
            <a:pPr eaLnBrk="1" hangingPunct="1">
              <a:defRPr/>
            </a:pPr>
            <a:r>
              <a:rPr lang="en-US" smtClean="0"/>
              <a:t>Secretions protects the esophageal epithelium against the gastric reflex.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Pyloric glands</a:t>
            </a:r>
            <a:br>
              <a:rPr lang="en-US" sz="4000" b="1" u="sng" smtClean="0"/>
            </a:br>
            <a:endParaRPr lang="en-US" sz="4000" b="1" u="sng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Coiled, branched tubular glands</a:t>
            </a:r>
          </a:p>
          <a:p>
            <a:pPr eaLnBrk="1" hangingPunct="1">
              <a:defRPr/>
            </a:pPr>
            <a:r>
              <a:rPr lang="en-US" smtClean="0"/>
              <a:t>Mucus secreting cells are predominant</a:t>
            </a:r>
          </a:p>
          <a:p>
            <a:pPr eaLnBrk="1" hangingPunct="1">
              <a:defRPr/>
            </a:pPr>
            <a:r>
              <a:rPr lang="en-US" smtClean="0"/>
              <a:t>Numerous G cells</a:t>
            </a:r>
          </a:p>
          <a:p>
            <a:pPr eaLnBrk="1" hangingPunct="1">
              <a:defRPr/>
            </a:pPr>
            <a:r>
              <a:rPr lang="en-US" smtClean="0"/>
              <a:t>Few parietal cells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1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73025"/>
            <a:ext cx="6632575" cy="67087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u="sng" smtClean="0"/>
              <a:t>Lamina propria</a:t>
            </a:r>
            <a:br>
              <a:rPr lang="en-US" sz="4000" b="1" u="sng" smtClean="0"/>
            </a:br>
            <a:r>
              <a:rPr lang="en-US" sz="4000" b="1" u="sng" smtClean="0"/>
              <a:t>and muscularis mucosae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Gastric lymphatic follicles</a:t>
            </a:r>
          </a:p>
          <a:p>
            <a:pPr eaLnBrk="1" hangingPunct="1">
              <a:defRPr/>
            </a:pPr>
            <a:r>
              <a:rPr lang="en-US" smtClean="0"/>
              <a:t>Reticular fibers</a:t>
            </a:r>
          </a:p>
          <a:p>
            <a:pPr eaLnBrk="1" hangingPunct="1">
              <a:defRPr/>
            </a:pPr>
            <a:r>
              <a:rPr lang="en-US" smtClean="0"/>
              <a:t>Fibroblasts</a:t>
            </a:r>
          </a:p>
          <a:p>
            <a:pPr eaLnBrk="1" hangingPunct="1">
              <a:defRPr/>
            </a:pPr>
            <a:r>
              <a:rPr lang="en-US" smtClean="0"/>
              <a:t>Smooth muscles</a:t>
            </a:r>
          </a:p>
          <a:p>
            <a:pPr eaLnBrk="1" hangingPunct="1">
              <a:defRPr/>
            </a:pPr>
            <a:r>
              <a:rPr lang="en-US" smtClean="0"/>
              <a:t>Lymphocytes</a:t>
            </a:r>
          </a:p>
          <a:p>
            <a:pPr eaLnBrk="1" hangingPunct="1">
              <a:defRPr/>
            </a:pPr>
            <a:r>
              <a:rPr lang="en-US" smtClean="0"/>
              <a:t>Macrophages</a:t>
            </a:r>
          </a:p>
          <a:p>
            <a:pPr eaLnBrk="1" hangingPunct="1">
              <a:defRPr/>
            </a:pPr>
            <a:r>
              <a:rPr lang="en-US" smtClean="0"/>
              <a:t>Some eosinophils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1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685800"/>
            <a:ext cx="8458200" cy="53260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b="1" u="sng" dirty="0" smtClean="0"/>
              <a:t>Submucosa</a:t>
            </a:r>
            <a:br>
              <a:rPr lang="en-US" sz="4000" b="1" u="sng" dirty="0" smtClean="0"/>
            </a:br>
            <a:endParaRPr lang="en-US" sz="4000" b="1" u="sng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Thick collagen bundles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Elastic fibers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Blood vessels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err="1" smtClean="0"/>
              <a:t>Meissner’s</a:t>
            </a:r>
            <a:r>
              <a:rPr lang="en-US" sz="2800" dirty="0" smtClean="0"/>
              <a:t> plexus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 </a:t>
            </a:r>
            <a:r>
              <a:rPr lang="en-US" sz="2800" u="sng" dirty="0" smtClean="0"/>
              <a:t>MUSCULARIS </a:t>
            </a:r>
            <a:r>
              <a:rPr lang="en-US" sz="2800" u="sng" dirty="0" smtClean="0"/>
              <a:t>EXTERNA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External </a:t>
            </a:r>
            <a:r>
              <a:rPr lang="en-US" sz="2800" dirty="0" smtClean="0"/>
              <a:t>layer is </a:t>
            </a:r>
            <a:r>
              <a:rPr lang="en-US" sz="2800" dirty="0" smtClean="0"/>
              <a:t>longitudinal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M</a:t>
            </a:r>
            <a:r>
              <a:rPr lang="en-US" sz="2800" dirty="0" smtClean="0"/>
              <a:t>iddle </a:t>
            </a:r>
            <a:r>
              <a:rPr lang="en-US" sz="2800" dirty="0" smtClean="0"/>
              <a:t>layer is </a:t>
            </a:r>
            <a:r>
              <a:rPr lang="en-US" sz="2800" dirty="0" smtClean="0"/>
              <a:t>circular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Internal </a:t>
            </a:r>
            <a:r>
              <a:rPr lang="en-US" sz="2800" dirty="0" smtClean="0"/>
              <a:t>layer is oblique.</a:t>
            </a:r>
            <a:endParaRPr lang="en-US" sz="2800" u="sng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 </a:t>
            </a:r>
            <a:r>
              <a:rPr lang="en-US" sz="2800" u="sng" dirty="0" smtClean="0"/>
              <a:t>SEROSA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u="sng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1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t="5409" b="3722"/>
          <a:stretch>
            <a:fillRect/>
          </a:stretch>
        </p:blipFill>
        <p:spPr>
          <a:xfrm rot="21540000">
            <a:off x="534988" y="179388"/>
            <a:ext cx="7410450" cy="6565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78000" y="76200"/>
            <a:ext cx="5588000" cy="6705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228600"/>
            <a:ext cx="8486775" cy="6410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z="6600" smtClean="0">
                <a:effectLst/>
                <a:latin typeface="Times New Roman" pitchFamily="18" charset="0"/>
                <a:cs typeface="Times New Roman" pitchFamily="18" charset="0"/>
              </a:rPr>
              <a:t>LIVER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u="sng"/>
              <a:t>LIVER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Capsule</a:t>
            </a:r>
            <a:endParaRPr lang="en-US" dirty="0"/>
          </a:p>
          <a:p>
            <a:pPr>
              <a:lnSpc>
                <a:spcPct val="90000"/>
              </a:lnSpc>
              <a:defRPr/>
            </a:pPr>
            <a:r>
              <a:rPr lang="en-US" dirty="0"/>
              <a:t>Hepatocytes</a:t>
            </a:r>
          </a:p>
          <a:p>
            <a:pPr>
              <a:lnSpc>
                <a:spcPct val="90000"/>
              </a:lnSpc>
              <a:defRPr/>
            </a:pPr>
            <a:r>
              <a:rPr lang="en-US" dirty="0"/>
              <a:t>Sinusoids</a:t>
            </a:r>
          </a:p>
          <a:p>
            <a:pPr>
              <a:lnSpc>
                <a:spcPct val="90000"/>
              </a:lnSpc>
              <a:defRPr/>
            </a:pPr>
            <a:r>
              <a:rPr lang="en-US" dirty="0" err="1"/>
              <a:t>Kupffer</a:t>
            </a:r>
            <a:r>
              <a:rPr lang="en-US" dirty="0"/>
              <a:t> Cells</a:t>
            </a:r>
          </a:p>
          <a:p>
            <a:pPr>
              <a:lnSpc>
                <a:spcPct val="90000"/>
              </a:lnSpc>
              <a:defRPr/>
            </a:pPr>
            <a:r>
              <a:rPr lang="en-US" dirty="0"/>
              <a:t>Central Vein</a:t>
            </a:r>
          </a:p>
          <a:p>
            <a:pPr>
              <a:lnSpc>
                <a:spcPct val="90000"/>
              </a:lnSpc>
              <a:defRPr/>
            </a:pPr>
            <a:r>
              <a:rPr lang="en-US" dirty="0"/>
              <a:t>Portal Triad</a:t>
            </a:r>
          </a:p>
          <a:p>
            <a:pPr>
              <a:lnSpc>
                <a:spcPct val="90000"/>
              </a:lnSpc>
              <a:defRPr/>
            </a:pPr>
            <a:r>
              <a:rPr lang="en-US" dirty="0"/>
              <a:t>Liver Lobules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The liver is covered by a capsule      </a:t>
            </a:r>
            <a:r>
              <a:rPr lang="en-US" dirty="0" err="1" smtClean="0"/>
              <a:t>septae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lobules.</a:t>
            </a:r>
          </a:p>
          <a:p>
            <a:r>
              <a:rPr lang="en-US" dirty="0" smtClean="0"/>
              <a:t>Lobules are hexagonal containing:</a:t>
            </a:r>
          </a:p>
          <a:p>
            <a:r>
              <a:rPr lang="en-US" dirty="0" err="1" smtClean="0"/>
              <a:t>Hepatocyes</a:t>
            </a:r>
            <a:r>
              <a:rPr lang="en-US" dirty="0" smtClean="0"/>
              <a:t> forming hepatic plates.</a:t>
            </a:r>
          </a:p>
          <a:p>
            <a:r>
              <a:rPr lang="en-US" dirty="0" smtClean="0"/>
              <a:t>Sinusoids are found between the hepatic plates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 bwMode="auto">
          <a:xfrm>
            <a:off x="6477000" y="304800"/>
            <a:ext cx="457200" cy="4571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304800" y="838200"/>
            <a:ext cx="457200" cy="76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LIVER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 t="14268"/>
          <a:stretch>
            <a:fillRect/>
          </a:stretch>
        </p:blipFill>
        <p:spPr bwMode="auto">
          <a:xfrm>
            <a:off x="182563" y="1143000"/>
            <a:ext cx="8778875" cy="53133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 l="27083" t="35786" r="31410" b="24217"/>
          <a:stretch>
            <a:fillRect/>
          </a:stretch>
        </p:blipFill>
        <p:spPr bwMode="auto">
          <a:xfrm>
            <a:off x="41275" y="1081088"/>
            <a:ext cx="9067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 l="27071" t="39696" r="31891" b="15497"/>
          <a:stretch>
            <a:fillRect/>
          </a:stretch>
        </p:blipFill>
        <p:spPr bwMode="auto">
          <a:xfrm>
            <a:off x="228600" y="990600"/>
            <a:ext cx="8686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/>
          <a:srcRect l="27724" t="42703" r="28526" b="17902"/>
          <a:stretch>
            <a:fillRect/>
          </a:stretch>
        </p:blipFill>
        <p:spPr bwMode="auto">
          <a:xfrm>
            <a:off x="266700" y="914400"/>
            <a:ext cx="8610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 l="27084" t="48717" r="28687" b="23618"/>
          <a:stretch>
            <a:fillRect/>
          </a:stretch>
        </p:blipFill>
        <p:spPr bwMode="auto">
          <a:xfrm>
            <a:off x="152400" y="1398588"/>
            <a:ext cx="8839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 l="27563" t="47975" r="28687" b="23157"/>
          <a:stretch>
            <a:fillRect/>
          </a:stretch>
        </p:blipFill>
        <p:spPr bwMode="auto">
          <a:xfrm>
            <a:off x="190500" y="1116013"/>
            <a:ext cx="8763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Liver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 cstate="print"/>
          <a:srcRect l="26762" t="47214" r="28366" b="23618"/>
          <a:stretch>
            <a:fillRect/>
          </a:stretch>
        </p:blipFill>
        <p:spPr bwMode="auto">
          <a:xfrm>
            <a:off x="114300" y="1309688"/>
            <a:ext cx="8915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u="sng" smtClean="0"/>
              <a:t>ESOPHAGUS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en-US" smtClean="0">
                <a:sym typeface="Wingdings" pitchFamily="2" charset="2"/>
              </a:rPr>
              <a:t>Mucosa</a:t>
            </a:r>
          </a:p>
          <a:p>
            <a:pPr marL="609600" indent="-609600" eaLnBrk="1" hangingPunct="1">
              <a:defRPr/>
            </a:pPr>
            <a:r>
              <a:rPr lang="en-US" smtClean="0">
                <a:sym typeface="Wingdings" pitchFamily="2" charset="2"/>
              </a:rPr>
              <a:t>Submucosa</a:t>
            </a:r>
          </a:p>
          <a:p>
            <a:pPr marL="609600" indent="-609600" eaLnBrk="1" hangingPunct="1">
              <a:defRPr/>
            </a:pPr>
            <a:r>
              <a:rPr lang="en-US" smtClean="0">
                <a:sym typeface="Wingdings" pitchFamily="2" charset="2"/>
              </a:rPr>
              <a:t>Muscularis externa</a:t>
            </a:r>
          </a:p>
          <a:p>
            <a:pPr marL="609600" indent="-609600" eaLnBrk="1" hangingPunct="1">
              <a:defRPr/>
            </a:pPr>
            <a:r>
              <a:rPr lang="en-US" smtClean="0">
                <a:sym typeface="Wingdings" pitchFamily="2" charset="2"/>
              </a:rPr>
              <a:t>Adventitia and Serosa</a:t>
            </a:r>
          </a:p>
          <a:p>
            <a:pPr marL="609600" indent="-609600" eaLnBrk="1" hangingPunct="1">
              <a:defRPr/>
            </a:pPr>
            <a:endParaRPr lang="en-US" smtClean="0"/>
          </a:p>
          <a:p>
            <a:pPr marL="609600" indent="-609600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/>
          <p:cNvPicPr>
            <a:picLocks noChangeAspect="1" noChangeArrowheads="1"/>
          </p:cNvPicPr>
          <p:nvPr/>
        </p:nvPicPr>
        <p:blipFill>
          <a:blip r:embed="rId2" cstate="print"/>
          <a:srcRect l="27083" t="31274" r="28847" b="32639"/>
          <a:stretch>
            <a:fillRect/>
          </a:stretch>
        </p:blipFill>
        <p:spPr bwMode="auto">
          <a:xfrm>
            <a:off x="381000" y="844550"/>
            <a:ext cx="8382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Gall Bladder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Pancreas</a:t>
            </a:r>
          </a:p>
        </p:txBody>
      </p:sp>
      <p:pic>
        <p:nvPicPr>
          <p:cNvPr id="53251" name="Picture 4"/>
          <p:cNvPicPr>
            <a:picLocks noChangeAspect="1" noChangeArrowheads="1"/>
          </p:cNvPicPr>
          <p:nvPr/>
        </p:nvPicPr>
        <p:blipFill>
          <a:blip r:embed="rId2" cstate="print"/>
          <a:srcRect l="26762" t="37589" r="28204" b="8582"/>
          <a:stretch>
            <a:fillRect/>
          </a:stretch>
        </p:blipFill>
        <p:spPr bwMode="auto">
          <a:xfrm>
            <a:off x="419100" y="838200"/>
            <a:ext cx="8305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Pancreas</a:t>
            </a: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/>
          <a:srcRect l="27885" t="44206" r="29166" b="14294"/>
          <a:stretch>
            <a:fillRect/>
          </a:stretch>
        </p:blipFill>
        <p:spPr bwMode="auto">
          <a:xfrm>
            <a:off x="571500" y="817563"/>
            <a:ext cx="8001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4000" b="1" u="sng" dirty="0" smtClean="0">
                <a:solidFill>
                  <a:srgbClr val="FFFF00"/>
                </a:solidFill>
              </a:rPr>
              <a:t>Pancreas</a:t>
            </a: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 l="28847" t="42703" r="29968" b="13091"/>
          <a:stretch>
            <a:fillRect/>
          </a:stretch>
        </p:blipFill>
        <p:spPr bwMode="auto">
          <a:xfrm>
            <a:off x="609600" y="782638"/>
            <a:ext cx="79248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0" y="2057400"/>
            <a:ext cx="914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66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Mucosa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Arial" charset="0"/>
              </a:rPr>
              <a:t>Non-keratinized stratified squamous epithelium</a:t>
            </a:r>
          </a:p>
          <a:p>
            <a:pPr eaLnBrk="1" hangingPunct="1">
              <a:defRPr/>
            </a:pPr>
            <a:r>
              <a:rPr lang="en-US" dirty="0" smtClean="0">
                <a:cs typeface="Arial" charset="0"/>
              </a:rPr>
              <a:t>Lamina </a:t>
            </a:r>
            <a:r>
              <a:rPr lang="en-US" dirty="0" err="1" smtClean="0">
                <a:cs typeface="Arial" charset="0"/>
              </a:rPr>
              <a:t>propria</a:t>
            </a:r>
            <a:endParaRPr lang="en-US" dirty="0" smtClean="0">
              <a:cs typeface="Arial" charset="0"/>
            </a:endParaRPr>
          </a:p>
          <a:p>
            <a:pPr eaLnBrk="1" hangingPunct="1">
              <a:defRPr/>
            </a:pPr>
            <a:r>
              <a:rPr lang="en-US" dirty="0" err="1" smtClean="0">
                <a:cs typeface="Arial" charset="0"/>
              </a:rPr>
              <a:t>Muscularis</a:t>
            </a:r>
            <a:r>
              <a:rPr lang="en-US" dirty="0" smtClean="0">
                <a:cs typeface="Arial" charset="0"/>
              </a:rPr>
              <a:t> mucosa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47800" y="0"/>
            <a:ext cx="6684963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2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77988"/>
            <a:ext cx="9144000" cy="465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 smtClean="0"/>
              <a:t>Submucosa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410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Arial" charset="0"/>
              </a:rPr>
              <a:t>Dense irregular connective tissue</a:t>
            </a:r>
          </a:p>
          <a:p>
            <a:pPr lvl="2" eaLnBrk="1" hangingPunct="1">
              <a:defRPr/>
            </a:pPr>
            <a:r>
              <a:rPr lang="en-US" sz="3200" dirty="0" smtClean="0">
                <a:cs typeface="Arial" charset="0"/>
              </a:rPr>
              <a:t>Adipose tissue</a:t>
            </a:r>
          </a:p>
          <a:p>
            <a:pPr lvl="2" eaLnBrk="1" hangingPunct="1">
              <a:defRPr/>
            </a:pPr>
            <a:r>
              <a:rPr lang="en-US" sz="3200" dirty="0" smtClean="0">
                <a:cs typeface="Arial" charset="0"/>
              </a:rPr>
              <a:t>Mucous </a:t>
            </a:r>
            <a:r>
              <a:rPr lang="en-US" sz="3200" dirty="0" err="1" smtClean="0">
                <a:cs typeface="Arial" charset="0"/>
              </a:rPr>
              <a:t>acini</a:t>
            </a:r>
            <a:r>
              <a:rPr lang="en-US" sz="3200" dirty="0" smtClean="0">
                <a:cs typeface="Arial" charset="0"/>
              </a:rPr>
              <a:t> of the esophageal glands</a:t>
            </a:r>
          </a:p>
          <a:p>
            <a:pPr lvl="2" eaLnBrk="1" hangingPunct="1">
              <a:defRPr/>
            </a:pPr>
            <a:r>
              <a:rPr lang="en-US" sz="3200" dirty="0" smtClean="0">
                <a:cs typeface="Arial" charset="0"/>
              </a:rPr>
              <a:t>Excretory ducts of esophageal glands</a:t>
            </a:r>
          </a:p>
          <a:p>
            <a:pPr lvl="2" eaLnBrk="1" hangingPunct="1">
              <a:defRPr/>
            </a:pPr>
            <a:r>
              <a:rPr lang="en-US" sz="3200" dirty="0" smtClean="0">
                <a:cs typeface="Arial" charset="0"/>
              </a:rPr>
              <a:t>Numerous blood vessels</a:t>
            </a:r>
          </a:p>
          <a:p>
            <a:pPr lvl="2" eaLnBrk="1" hangingPunct="1">
              <a:defRPr/>
            </a:pPr>
            <a:r>
              <a:rPr lang="en-US" sz="3200" dirty="0" err="1" smtClean="0">
                <a:cs typeface="Arial" charset="0"/>
              </a:rPr>
              <a:t>Meissner’s</a:t>
            </a:r>
            <a:r>
              <a:rPr lang="en-US" sz="3200" dirty="0" smtClean="0">
                <a:cs typeface="Arial" charset="0"/>
              </a:rPr>
              <a:t> plexus or </a:t>
            </a:r>
            <a:r>
              <a:rPr lang="en-US" sz="3200" dirty="0" err="1" smtClean="0">
                <a:cs typeface="Arial" charset="0"/>
              </a:rPr>
              <a:t>submucosal</a:t>
            </a:r>
            <a:r>
              <a:rPr lang="en-US" sz="3200" dirty="0" smtClean="0">
                <a:cs typeface="Arial" charset="0"/>
              </a:rPr>
              <a:t> ple</a:t>
            </a:r>
            <a:r>
              <a:rPr lang="en-US" sz="2800" dirty="0" smtClean="0">
                <a:cs typeface="Arial" charset="0"/>
              </a:rPr>
              <a:t>xus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pple">
  <a:themeElements>
    <a:clrScheme name="Ripple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Rip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472</Words>
  <Application>Microsoft Office PowerPoint</Application>
  <PresentationFormat>On-screen Show (4:3)</PresentationFormat>
  <Paragraphs>156</Paragraphs>
  <Slides>54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Ripple</vt:lpstr>
      <vt:lpstr>                              UPPER GASTROINTESTINAL TRACT   </vt:lpstr>
      <vt:lpstr>Objectives</vt:lpstr>
      <vt:lpstr>GASTROINTESTINAL TRACT</vt:lpstr>
      <vt:lpstr>Slide 4</vt:lpstr>
      <vt:lpstr>ESOPHAGUS</vt:lpstr>
      <vt:lpstr>Mucosa</vt:lpstr>
      <vt:lpstr>Slide 7</vt:lpstr>
      <vt:lpstr>Slide 8</vt:lpstr>
      <vt:lpstr>Submucosa</vt:lpstr>
      <vt:lpstr>Slide 10</vt:lpstr>
      <vt:lpstr>Muscularis externa</vt:lpstr>
      <vt:lpstr>Slide 12</vt:lpstr>
      <vt:lpstr>Adventitia and Serosa </vt:lpstr>
      <vt:lpstr>Slide 14</vt:lpstr>
      <vt:lpstr>Slide 15</vt:lpstr>
      <vt:lpstr>Slide 16</vt:lpstr>
      <vt:lpstr>STOMACH</vt:lpstr>
      <vt:lpstr>STOMACH </vt:lpstr>
      <vt:lpstr>Slide 19</vt:lpstr>
      <vt:lpstr>Mucosa</vt:lpstr>
      <vt:lpstr>Slide 21</vt:lpstr>
      <vt:lpstr>Lamina propria</vt:lpstr>
      <vt:lpstr>Slide 23</vt:lpstr>
      <vt:lpstr>Fundic or gastric glands</vt:lpstr>
      <vt:lpstr>Slide 25</vt:lpstr>
      <vt:lpstr>Different cells in the gland</vt:lpstr>
      <vt:lpstr>Slide 27</vt:lpstr>
      <vt:lpstr>Chief or peptic cell</vt:lpstr>
      <vt:lpstr>Parietal or oxyntic cell </vt:lpstr>
      <vt:lpstr>Neuroendocrine or G cells  </vt:lpstr>
      <vt:lpstr>Mucous neck cells </vt:lpstr>
      <vt:lpstr>Cardiac glands </vt:lpstr>
      <vt:lpstr>Pyloric glands </vt:lpstr>
      <vt:lpstr>Slide 34</vt:lpstr>
      <vt:lpstr>Lamina propria and muscularis mucosae</vt:lpstr>
      <vt:lpstr>Slide 36</vt:lpstr>
      <vt:lpstr>Submucosa </vt:lpstr>
      <vt:lpstr>Slide 38</vt:lpstr>
      <vt:lpstr>Slide 39</vt:lpstr>
      <vt:lpstr>LIVER</vt:lpstr>
      <vt:lpstr>LIVER</vt:lpstr>
      <vt:lpstr>Slide 42</vt:lpstr>
      <vt:lpstr>LIVER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UPPER GASTROINTESTINAL TRACT   </dc:title>
  <dc:creator>nimir khalidnimir</dc:creator>
  <cp:lastModifiedBy>Windows User</cp:lastModifiedBy>
  <cp:revision>49</cp:revision>
  <dcterms:created xsi:type="dcterms:W3CDTF">2006-08-16T00:00:00Z</dcterms:created>
  <dcterms:modified xsi:type="dcterms:W3CDTF">2014-04-07T04:43:01Z</dcterms:modified>
</cp:coreProperties>
</file>